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8" r:id="rId3"/>
    <p:sldId id="267" r:id="rId4"/>
    <p:sldId id="275" r:id="rId5"/>
    <p:sldId id="272" r:id="rId6"/>
    <p:sldId id="270" r:id="rId7"/>
    <p:sldId id="261" r:id="rId8"/>
    <p:sldId id="265" r:id="rId9"/>
    <p:sldId id="274" r:id="rId10"/>
    <p:sldId id="25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72890" autoAdjust="0"/>
  </p:normalViewPr>
  <p:slideViewPr>
    <p:cSldViewPr snapToGrid="0">
      <p:cViewPr varScale="1">
        <p:scale>
          <a:sx n="115" d="100"/>
          <a:sy n="115" d="100"/>
        </p:scale>
        <p:origin x="39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3802E5-2459-4E09-BD69-842C1CEDB073}" type="datetimeFigureOut">
              <a:rPr lang="en-US" smtClean="0"/>
              <a:pPr/>
              <a:t>7/15/2021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677E6F-CA14-4399-8E2F-AA3135868C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562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677E6F-CA14-4399-8E2F-AA3135868C6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532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12201452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5019" y="4953000"/>
            <a:ext cx="12197020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AD05B8-3C74-4DF6-BEE3-09F602BB2579}" type="datetimeFigureOut">
              <a:rPr lang="en-US" smtClean="0"/>
              <a:pPr/>
              <a:t>7/15/2021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9AE2B39-4F57-4039-8B49-C85DFC8F45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D05B8-3C74-4DF6-BEE3-09F602BB2579}" type="datetimeFigureOut">
              <a:rPr lang="en-US" smtClean="0"/>
              <a:pPr/>
              <a:t>7/15/2021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E2B39-4F57-4039-8B49-C85DFC8F45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D05B8-3C74-4DF6-BEE3-09F602BB2579}" type="datetimeFigureOut">
              <a:rPr lang="en-US" smtClean="0"/>
              <a:pPr/>
              <a:t>7/15/2021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E2B39-4F57-4039-8B49-C85DFC8F45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D05B8-3C74-4DF6-BEE3-09F602BB2579}" type="datetimeFigureOut">
              <a:rPr lang="en-US" smtClean="0"/>
              <a:pPr/>
              <a:t>7/15/2021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E2B39-4F57-4039-8B49-C85DFC8F450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D05B8-3C74-4DF6-BEE3-09F602BB2579}" type="datetimeFigureOut">
              <a:rPr lang="en-US" smtClean="0"/>
              <a:pPr/>
              <a:t>7/15/2021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E2B39-4F57-4039-8B49-C85DFC8F450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4848907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4600352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D05B8-3C74-4DF6-BEE3-09F602BB2579}" type="datetimeFigureOut">
              <a:rPr lang="en-US" smtClean="0"/>
              <a:pPr/>
              <a:t>7/15/2021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E2B39-4F57-4039-8B49-C85DFC8F450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D05B8-3C74-4DF6-BEE3-09F602BB2579}" type="datetimeFigureOut">
              <a:rPr lang="en-US" smtClean="0"/>
              <a:pPr/>
              <a:t>7/15/2021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E2B39-4F57-4039-8B49-C85DFC8F45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D05B8-3C74-4DF6-BEE3-09F602BB2579}" type="datetimeFigureOut">
              <a:rPr lang="en-US" smtClean="0"/>
              <a:pPr/>
              <a:t>7/15/2021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E2B39-4F57-4039-8B49-C85DFC8F450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D05B8-3C74-4DF6-BEE3-09F602BB2579}" type="datetimeFigureOut">
              <a:rPr lang="en-US" smtClean="0"/>
              <a:pPr/>
              <a:t>7/15/2021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E2B39-4F57-4039-8B49-C85DFC8F45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69376" y="6407944"/>
            <a:ext cx="2560320" cy="365760"/>
          </a:xfrm>
        </p:spPr>
        <p:txBody>
          <a:bodyPr/>
          <a:lstStyle/>
          <a:p>
            <a:fld id="{B1AD05B8-3C74-4DF6-BEE3-09F602BB2579}" type="datetimeFigureOut">
              <a:rPr lang="en-US" smtClean="0"/>
              <a:pPr/>
              <a:t>7/15/2021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E2B39-4F57-4039-8B49-C85DFC8F45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AD05B8-3C74-4DF6-BEE3-09F602BB2579}" type="datetimeFigureOut">
              <a:rPr lang="en-US" smtClean="0"/>
              <a:pPr/>
              <a:t>7/15/2021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40097" y="6407945"/>
            <a:ext cx="313424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9AE2B39-4F57-4039-8B49-C85DFC8F450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11552149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11303595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481329"/>
            <a:ext cx="10972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8969376" y="6407944"/>
            <a:ext cx="256032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1AD05B8-3C74-4DF6-BEE3-09F602BB2579}" type="datetimeFigureOut">
              <a:rPr lang="en-US" smtClean="0"/>
              <a:pPr/>
              <a:t>7/15/2021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5840097" y="6407945"/>
            <a:ext cx="313424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1529696" y="6407945"/>
            <a:ext cx="48768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9AE2B39-4F57-4039-8B49-C85DFC8F450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collegeaisi.ge/assets/uploads/file-11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t.emis.ge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426232"/>
            <a:ext cx="10468864" cy="1578634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</a:t>
            </a:r>
            <a:r>
              <a:rPr lang="ka-GE" sz="28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მოდულური პროფესიული პროგრამა</a:t>
            </a:r>
            <a:r>
              <a:rPr lang="ka-G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ka-G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ka-G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ელექტროობა</a:t>
            </a:r>
            <a:endParaRPr lang="en-US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0064" y="3578341"/>
            <a:ext cx="10363200" cy="1199704"/>
          </a:xfrm>
        </p:spPr>
        <p:txBody>
          <a:bodyPr/>
          <a:lstStyle/>
          <a:p>
            <a:pPr algn="ctr"/>
            <a:r>
              <a:rPr lang="ka-GE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აკაკი წერეთლის სახელმწიფო უნივერსიტეტი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Picture 3" descr="atsu-460x25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07766" y="4252821"/>
            <a:ext cx="3821502" cy="216523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Content Placeholder 6" descr="thumbnail_c715fa76f2940a04b7c185220e2bb295_1493063141_606_78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489482" cy="3453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67067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725946"/>
            <a:ext cx="10972800" cy="3598653"/>
          </a:xfrm>
        </p:spPr>
        <p:txBody>
          <a:bodyPr/>
          <a:lstStyle/>
          <a:p>
            <a:pPr algn="ctr"/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2"/>
              </a:rPr>
              <a:t>http://collegeaisi.ge/assets/uploads/file-11.pdf</a:t>
            </a:r>
            <a:endParaRPr lang="ka-GE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endParaRPr lang="ka-GE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>
              <a:buNone/>
            </a:pPr>
            <a:endParaRPr lang="ka-GE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ka-GE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პროგრამის ხელმძღვანელი - ასოც.პროფ ლალი ზივზივაძე</a:t>
            </a:r>
          </a:p>
          <a:p>
            <a:pPr algn="ctr">
              <a:buNone/>
            </a:pPr>
            <a:r>
              <a:rPr lang="ka-GE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საკონტაქტო ინფორმაცია  ტელ: 577 131 589 ; ელ-ფოსტა 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lali.zivzivadze@atsu.edu.ge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866584"/>
          </a:xfrm>
          <a:scene3d>
            <a:camera prst="orthographicFront"/>
            <a:lightRig rig="soft" dir="t"/>
          </a:scene3d>
          <a:sp3d>
            <a:bevelT prst="slope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ka-GE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თეორიული მასალის სანახავად გადადით ლინკზე</a:t>
            </a:r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32596266"/>
      </p:ext>
    </p:extLst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078269" cy="570476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11775" y="5266628"/>
            <a:ext cx="12180225" cy="1591372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just"/>
            <a:r>
              <a:rPr lang="ka-GE" sz="24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პროგრამის მიზანია </a:t>
            </a:r>
            <a:r>
              <a:rPr lang="ka-GE" sz="2400" dirty="0"/>
              <a:t>უზრუნველყოს  კონკურენტუნარიანი კადრების მომზადება ელექტროობაში.  პროგრამის საფუძველზე შესაძლებელია მომზადდეს კადრი დაბალი ძაბვის ელექტროობაში.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93780214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8" descr="83qAc2LgB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10659" y="2762516"/>
            <a:ext cx="4348765" cy="4095484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1562509" y="1"/>
            <a:ext cx="9287435" cy="116541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a-GE" sz="2800" dirty="0">
                <a:solidFill>
                  <a:schemeClr val="bg1"/>
                </a:solidFill>
              </a:rPr>
              <a:t>პროგრამაზე დაშვების წინაპირობა</a:t>
            </a:r>
          </a:p>
          <a:p>
            <a:pPr algn="ctr"/>
            <a:r>
              <a:rPr lang="ka-GE" sz="2800" b="1" dirty="0">
                <a:solidFill>
                  <a:srgbClr val="C00000"/>
                </a:solidFill>
              </a:rPr>
              <a:t>- </a:t>
            </a:r>
            <a:r>
              <a:rPr lang="ka-GE" sz="2800" b="1" dirty="0" smtClean="0">
                <a:solidFill>
                  <a:srgbClr val="C00000"/>
                </a:solidFill>
              </a:rPr>
              <a:t>საბაზო </a:t>
            </a:r>
            <a:r>
              <a:rPr lang="ka-GE" sz="2800" b="1" dirty="0">
                <a:solidFill>
                  <a:srgbClr val="C00000"/>
                </a:solidFill>
              </a:rPr>
              <a:t>განათლება - 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48993" y="1165413"/>
            <a:ext cx="11154744" cy="132077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ka-GE" sz="2800" dirty="0">
                <a:solidFill>
                  <a:schemeClr val="bg1"/>
                </a:solidFill>
              </a:rPr>
              <a:t>მისანიჭებელი კვალიფიკაცია</a:t>
            </a:r>
            <a:br>
              <a:rPr lang="ka-GE" sz="2800" dirty="0">
                <a:solidFill>
                  <a:schemeClr val="bg1"/>
                </a:solidFill>
              </a:rPr>
            </a:br>
            <a:r>
              <a:rPr lang="ka-GE" sz="2800" dirty="0" smtClean="0">
                <a:solidFill>
                  <a:schemeClr val="accent2">
                    <a:lumMod val="75000"/>
                  </a:schemeClr>
                </a:solidFill>
                <a:effectLst/>
              </a:rPr>
              <a:t>მესამე </a:t>
            </a:r>
            <a:r>
              <a:rPr lang="ka-GE" sz="2800" dirty="0">
                <a:solidFill>
                  <a:schemeClr val="accent2">
                    <a:lumMod val="75000"/>
                  </a:schemeClr>
                </a:solidFill>
                <a:effectLst/>
              </a:rPr>
              <a:t>საფეხურის  პროფესიული კვალიფიკაცია </a:t>
            </a:r>
            <a:r>
              <a:rPr lang="ka-GE" sz="2800" dirty="0" smtClean="0">
                <a:solidFill>
                  <a:schemeClr val="accent2">
                    <a:lumMod val="75000"/>
                  </a:schemeClr>
                </a:solidFill>
                <a:effectLst/>
              </a:rPr>
              <a:t>ელექტროობაში</a:t>
            </a:r>
            <a:endParaRPr lang="en-US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2534"/>
            <a:ext cx="4739425" cy="404812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6693" y="2662534"/>
            <a:ext cx="4250028" cy="4195466"/>
          </a:xfrm>
          <a:prstGeom prst="rect">
            <a:avLst/>
          </a:prstGeom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1326368" cy="1326776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ka-GE" sz="2800" u="sng" dirty="0">
                <a:solidFill>
                  <a:schemeClr val="accent1">
                    <a:lumMod val="75000"/>
                  </a:schemeClr>
                </a:solidFill>
              </a:rPr>
              <a:t>პროგრამის  სტრუქტურა  და  მოდულები</a:t>
            </a:r>
            <a:r>
              <a:rPr lang="en-US" dirty="0">
                <a:solidFill>
                  <a:srgbClr val="C00000"/>
                </a:solidFill>
              </a:rPr>
              <a:t/>
            </a:r>
            <a:br>
              <a:rPr lang="en-US" dirty="0">
                <a:solidFill>
                  <a:srgbClr val="C00000"/>
                </a:solidFill>
              </a:rPr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1295672"/>
              </p:ext>
            </p:extLst>
          </p:nvPr>
        </p:nvGraphicFramePr>
        <p:xfrm>
          <a:off x="480812" y="811369"/>
          <a:ext cx="10972800" cy="50614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23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742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62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31046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000">
                          <a:effectLst/>
                        </a:rPr>
                        <a:t>ზოგადი მოდულები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76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№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900">
                          <a:effectLst/>
                        </a:rPr>
                        <a:t>მოდულის დასახელება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900">
                          <a:effectLst/>
                        </a:rPr>
                        <a:t>კრედიტი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104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0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000">
                          <a:effectLst/>
                        </a:rPr>
                        <a:t>ინფორმაციული წიგნიერება</a:t>
                      </a:r>
                      <a:r>
                        <a:rPr lang="en-GB" sz="1000">
                          <a:effectLst/>
                        </a:rPr>
                        <a:t> 1 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0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629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000">
                          <a:effectLst/>
                        </a:rPr>
                        <a:t>ინგლისური ენა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104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000">
                          <a:effectLst/>
                        </a:rPr>
                        <a:t>მეწარმეობა 1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104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000">
                          <a:effectLst/>
                        </a:rPr>
                        <a:t>პიროვნული და ინტერპერსონალური უნარები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7683"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3195" algn="l"/>
                        </a:tabLst>
                      </a:pPr>
                      <a:r>
                        <a:rPr lang="ka-GE" sz="1000">
                          <a:effectLst/>
                        </a:rPr>
                        <a:t>ჯამი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000">
                          <a:effectLst/>
                        </a:rPr>
                        <a:t>1</a:t>
                      </a:r>
                      <a:r>
                        <a:rPr lang="en-GB" sz="10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84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000">
                          <a:effectLst/>
                        </a:rPr>
                        <a:t>საერთო  პროფესიული   მოდულები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691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№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900">
                          <a:effectLst/>
                        </a:rPr>
                        <a:t>მოდულის დასახელება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900">
                          <a:effectLst/>
                        </a:rPr>
                        <a:t>კრედიტი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76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0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000">
                          <a:effectLst/>
                        </a:rPr>
                        <a:t>გაცნობითი პრაქტიკა ელექტროობაში 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76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0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000">
                          <a:effectLst/>
                        </a:rPr>
                        <a:t>საინჟინრო ხაზვა 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0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76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0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000">
                          <a:effectLst/>
                        </a:rPr>
                        <a:t>ელექტრული და ელექტრონული პრინციპები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0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76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0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323590" algn="ctr"/>
                        </a:tabLst>
                      </a:pPr>
                      <a:r>
                        <a:rPr lang="ka-GE" sz="1000">
                          <a:effectLst/>
                        </a:rPr>
                        <a:t>კომუნიკაცია ელექტროობის სფეროში	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0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7683"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000">
                          <a:effectLst/>
                        </a:rPr>
                        <a:t>ჯამი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000">
                          <a:effectLst/>
                        </a:rPr>
                        <a:t>1</a:t>
                      </a:r>
                      <a:r>
                        <a:rPr lang="en-GB" sz="10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7683"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000">
                          <a:effectLst/>
                        </a:rPr>
                        <a:t>პროფესიული მოდულები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76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000">
                          <a:effectLst/>
                        </a:rPr>
                        <a:t>9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000">
                          <a:effectLst/>
                        </a:rPr>
                        <a:t>ჯანმრთელობა და უსაფრთოება ელექტროობაში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000">
                          <a:effectLst/>
                        </a:rPr>
                        <a:t>კრედიტი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76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000">
                          <a:effectLst/>
                        </a:rPr>
                        <a:t>10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000">
                          <a:effectLst/>
                        </a:rPr>
                        <a:t>ელექტრული ტექნოლოგია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0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76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000">
                          <a:effectLst/>
                        </a:rPr>
                        <a:t>11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000">
                          <a:effectLst/>
                        </a:rPr>
                        <a:t>ელექტრული მანქანების თვისებები და გამოყენება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0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076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</a:t>
                      </a:r>
                      <a:r>
                        <a:rPr lang="ka-GE" sz="1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000">
                          <a:effectLst/>
                        </a:rPr>
                        <a:t>ელექტრული მონტაჟი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0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076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000">
                          <a:effectLst/>
                        </a:rPr>
                        <a:t>13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000">
                          <a:effectLst/>
                        </a:rPr>
                        <a:t>მათემატიკა ელექტრიკოსებისთვის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0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076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000">
                          <a:effectLst/>
                        </a:rPr>
                        <a:t>14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000">
                          <a:effectLst/>
                        </a:rPr>
                        <a:t>საინჟინრო პროექტი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0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07683"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000">
                          <a:effectLst/>
                        </a:rPr>
                        <a:t>ჯამი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000">
                          <a:effectLst/>
                        </a:rPr>
                        <a:t>28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 anchor="ctr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07683"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000">
                          <a:effectLst/>
                        </a:rPr>
                        <a:t>სულ</a:t>
                      </a:r>
                      <a:endParaRPr lang="en-US" sz="110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000" dirty="0">
                          <a:effectLst/>
                        </a:rPr>
                        <a:t>52</a:t>
                      </a:r>
                      <a:endParaRPr lang="en-US" sz="1100" dirty="0">
                        <a:effectLst/>
                        <a:latin typeface="StoneSan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42" marR="65942" marT="0" marB="0" anchor="ctr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4399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a-GE" dirty="0" smtClean="0"/>
              <a:t/>
            </a:r>
            <a:br>
              <a:rPr lang="ka-GE" dirty="0" smtClean="0"/>
            </a:br>
            <a:r>
              <a:rPr lang="ka-GE" dirty="0" smtClean="0"/>
              <a:t/>
            </a:r>
            <a:br>
              <a:rPr lang="ka-GE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52401" y="869575"/>
            <a:ext cx="1801906" cy="1004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a-GE" sz="2000" b="1" dirty="0" smtClean="0">
                <a:solidFill>
                  <a:srgbClr val="7030A0"/>
                </a:solidFill>
              </a:rPr>
              <a:t>პროგრამის </a:t>
            </a:r>
          </a:p>
          <a:p>
            <a:pPr algn="ctr"/>
            <a:r>
              <a:rPr lang="ka-GE" sz="2000" b="1" dirty="0" smtClean="0">
                <a:solidFill>
                  <a:srgbClr val="7030A0"/>
                </a:solidFill>
              </a:rPr>
              <a:t>მოცულობა</a:t>
            </a:r>
            <a:endParaRPr lang="en-US" sz="2000" b="1" dirty="0">
              <a:solidFill>
                <a:srgbClr val="7030A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303929" y="761745"/>
            <a:ext cx="9619129" cy="1111878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a-GE" sz="2000" b="1" dirty="0" smtClean="0"/>
          </a:p>
          <a:p>
            <a:endParaRPr lang="ka-GE" sz="2000" b="1" dirty="0" smtClean="0"/>
          </a:p>
          <a:p>
            <a:r>
              <a:rPr lang="ka-GE" sz="2000" b="1" dirty="0" smtClean="0"/>
              <a:t>სულ   </a:t>
            </a:r>
            <a:r>
              <a:rPr lang="ka-GE" sz="2000" b="1" dirty="0" smtClean="0">
                <a:solidFill>
                  <a:srgbClr val="C00000"/>
                </a:solidFill>
              </a:rPr>
              <a:t>52</a:t>
            </a:r>
            <a:r>
              <a:rPr lang="ka-GE" sz="2000" b="1" dirty="0" smtClean="0"/>
              <a:t> კრედიტი</a:t>
            </a:r>
            <a:r>
              <a:rPr lang="ka-GE" sz="1600" dirty="0" smtClean="0"/>
              <a:t>, </a:t>
            </a:r>
            <a:r>
              <a:rPr lang="ka-GE" sz="1200" dirty="0" smtClean="0"/>
              <a:t>მათ შორის</a:t>
            </a:r>
            <a:r>
              <a:rPr lang="ka-GE" sz="1600" dirty="0" smtClean="0"/>
              <a:t>  </a:t>
            </a:r>
          </a:p>
          <a:p>
            <a:r>
              <a:rPr lang="ka-GE" sz="1600" dirty="0" smtClean="0"/>
              <a:t>                                    </a:t>
            </a:r>
            <a:r>
              <a:rPr lang="ka-GE" sz="2000" dirty="0" smtClean="0"/>
              <a:t>16 კრედიტი  - ზოგადი მოდულე</a:t>
            </a:r>
            <a:r>
              <a:rPr lang="ka-GE" sz="1600" dirty="0" smtClean="0"/>
              <a:t>ბი                                         .   </a:t>
            </a:r>
          </a:p>
          <a:p>
            <a:pPr algn="ctr"/>
            <a:r>
              <a:rPr lang="ka-GE" sz="2000" dirty="0" smtClean="0"/>
              <a:t>                        36 კრედიტი  - პროფესიული (</a:t>
            </a:r>
            <a:r>
              <a:rPr lang="ka-GE" sz="1600" dirty="0" smtClean="0"/>
              <a:t>სპეციალობის დარგობრივი)</a:t>
            </a:r>
            <a:r>
              <a:rPr lang="ka-GE" sz="2000" dirty="0" smtClean="0"/>
              <a:t> </a:t>
            </a:r>
          </a:p>
          <a:p>
            <a:pPr algn="ctr"/>
            <a:endParaRPr lang="ka-GE" sz="2000" dirty="0"/>
          </a:p>
          <a:p>
            <a:pPr algn="ctr"/>
            <a:r>
              <a:rPr lang="ka-GE" sz="2000" dirty="0" smtClean="0"/>
              <a:t>მოდულები  </a:t>
            </a: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8184777" y="6355976"/>
            <a:ext cx="3523128" cy="215153"/>
          </a:xfrm>
          <a:prstGeom prst="rect">
            <a:avLst/>
          </a:prstGeom>
          <a:solidFill>
            <a:schemeClr val="tx2">
              <a:lumMod val="90000"/>
            </a:schemeClr>
          </a:solidFill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a-GE" sz="1100" dirty="0" smtClean="0">
                <a:solidFill>
                  <a:srgbClr val="C00000"/>
                </a:solidFill>
              </a:rPr>
              <a:t>აკაკი წერეთლის სახელმწიფო უნივერსიტეტი</a:t>
            </a:r>
            <a:endParaRPr lang="en-US" sz="1100" dirty="0">
              <a:solidFill>
                <a:srgbClr val="C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478306" y="3003175"/>
            <a:ext cx="7530353" cy="91440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a-GE" sz="2000" b="1" dirty="0" smtClean="0">
                <a:solidFill>
                  <a:srgbClr val="C00000"/>
                </a:solidFill>
              </a:rPr>
              <a:t>40</a:t>
            </a:r>
            <a:r>
              <a:rPr lang="ka-GE" b="1" dirty="0" smtClean="0"/>
              <a:t>   სასწავლო  კვირა</a:t>
            </a:r>
            <a:endParaRPr lang="en-US" b="1" dirty="0"/>
          </a:p>
        </p:txBody>
      </p:sp>
      <p:sp>
        <p:nvSpPr>
          <p:cNvPr id="8" name="Oval 7"/>
          <p:cNvSpPr/>
          <p:nvPr/>
        </p:nvSpPr>
        <p:spPr>
          <a:xfrm>
            <a:off x="1326777" y="215152"/>
            <a:ext cx="9484658" cy="475129"/>
          </a:xfrm>
          <a:prstGeom prst="ellipse">
            <a:avLst/>
          </a:prstGeom>
          <a:solidFill>
            <a:schemeClr val="tx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a-GE" sz="2000" b="1" dirty="0" smtClean="0">
                <a:solidFill>
                  <a:schemeClr val="bg1"/>
                </a:solidFill>
              </a:rPr>
              <a:t>ქართულენოვანი სტუდენტებისათვის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1936378" y="1192305"/>
            <a:ext cx="376517" cy="349623"/>
          </a:xfrm>
          <a:prstGeom prst="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125506" y="1963270"/>
            <a:ext cx="1792942" cy="8606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a-GE" sz="2000" b="1" dirty="0" smtClean="0">
                <a:solidFill>
                  <a:srgbClr val="7030A0"/>
                </a:solidFill>
              </a:rPr>
              <a:t>მოდულების რაოდენობ</a:t>
            </a:r>
            <a:r>
              <a:rPr lang="ka-GE" sz="2000" dirty="0" smtClean="0"/>
              <a:t>ა</a:t>
            </a:r>
            <a:endParaRPr lang="en-US" sz="2000" dirty="0"/>
          </a:p>
        </p:txBody>
      </p:sp>
      <p:sp>
        <p:nvSpPr>
          <p:cNvPr id="11" name="Rectangle 10"/>
          <p:cNvSpPr/>
          <p:nvPr/>
        </p:nvSpPr>
        <p:spPr>
          <a:xfrm>
            <a:off x="2312894" y="2006216"/>
            <a:ext cx="9643748" cy="1028784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a-GE" sz="2000" b="1" dirty="0" smtClean="0"/>
              <a:t>სულ   </a:t>
            </a:r>
            <a:r>
              <a:rPr lang="ka-GE" sz="2000" b="1" dirty="0" smtClean="0">
                <a:solidFill>
                  <a:srgbClr val="C00000"/>
                </a:solidFill>
              </a:rPr>
              <a:t>14</a:t>
            </a:r>
            <a:r>
              <a:rPr lang="ka-GE" sz="2000" b="1" dirty="0" smtClean="0"/>
              <a:t> მოდული</a:t>
            </a:r>
            <a:r>
              <a:rPr lang="ka-GE" sz="1600" dirty="0" smtClean="0"/>
              <a:t>, </a:t>
            </a:r>
            <a:r>
              <a:rPr lang="ka-GE" sz="1200" dirty="0" smtClean="0"/>
              <a:t>მათ შორის</a:t>
            </a:r>
            <a:r>
              <a:rPr lang="ka-GE" sz="1600" dirty="0" smtClean="0"/>
              <a:t>    </a:t>
            </a:r>
            <a:r>
              <a:rPr lang="ka-GE" sz="2000" dirty="0"/>
              <a:t>6</a:t>
            </a:r>
            <a:r>
              <a:rPr lang="ka-GE" sz="2000" dirty="0" smtClean="0"/>
              <a:t>- ზოგადი მოდული </a:t>
            </a:r>
            <a:endParaRPr lang="ka-GE" sz="2000" dirty="0"/>
          </a:p>
          <a:p>
            <a:r>
              <a:rPr lang="ka-GE" sz="2000" dirty="0" smtClean="0"/>
              <a:t>                                          </a:t>
            </a:r>
            <a:r>
              <a:rPr lang="ka-GE" sz="2000" dirty="0"/>
              <a:t>8</a:t>
            </a:r>
            <a:r>
              <a:rPr lang="ka-GE" sz="2000" dirty="0" smtClean="0"/>
              <a:t> - პროფესიული </a:t>
            </a:r>
            <a:r>
              <a:rPr lang="ka-GE" sz="1600" dirty="0" smtClean="0"/>
              <a:t>(სპეციალობის დარგობრივი</a:t>
            </a:r>
            <a:r>
              <a:rPr lang="ka-GE" sz="2000" dirty="0" smtClean="0"/>
              <a:t>)  </a:t>
            </a:r>
            <a:endParaRPr lang="en-US" sz="2000" dirty="0"/>
          </a:p>
        </p:txBody>
      </p:sp>
      <p:sp>
        <p:nvSpPr>
          <p:cNvPr id="12" name="Right Arrow 11"/>
          <p:cNvSpPr/>
          <p:nvPr/>
        </p:nvSpPr>
        <p:spPr>
          <a:xfrm>
            <a:off x="1900517" y="2196354"/>
            <a:ext cx="376517" cy="349623"/>
          </a:xfrm>
          <a:prstGeom prst="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143436" y="3012140"/>
            <a:ext cx="2474259" cy="87854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a-GE" sz="2000" b="1" dirty="0" smtClean="0">
                <a:solidFill>
                  <a:srgbClr val="7030A0"/>
                </a:solidFill>
              </a:rPr>
              <a:t>პროგრამის ხანგრძლივობა</a:t>
            </a:r>
            <a:endParaRPr lang="en-US" sz="2000" b="1" dirty="0">
              <a:solidFill>
                <a:srgbClr val="7030A0"/>
              </a:solidFill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2617694" y="3325906"/>
            <a:ext cx="815788" cy="349623"/>
          </a:xfrm>
          <a:prstGeom prst="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1407459" y="4105835"/>
            <a:ext cx="9305365" cy="8965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1398494" y="4294094"/>
            <a:ext cx="9027457" cy="385482"/>
          </a:xfrm>
          <a:prstGeom prst="ellipse">
            <a:avLst/>
          </a:prstGeom>
          <a:solidFill>
            <a:schemeClr val="tx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a-GE" b="1" dirty="0" smtClean="0">
                <a:solidFill>
                  <a:schemeClr val="bg1"/>
                </a:solidFill>
              </a:rPr>
              <a:t>არაქართულენოვანი სტუდენტებისათვის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79295" y="4715434"/>
            <a:ext cx="1739153" cy="133574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a-GE" sz="1600" dirty="0" smtClean="0"/>
              <a:t>პროგრამის </a:t>
            </a:r>
          </a:p>
          <a:p>
            <a:pPr algn="ctr"/>
            <a:r>
              <a:rPr lang="ka-GE" sz="1600" dirty="0" smtClean="0"/>
              <a:t>მოცულობა, მოდულების რაოდენობა, ხანგრძლივობა</a:t>
            </a:r>
            <a:endParaRPr lang="en-US" sz="1600" dirty="0"/>
          </a:p>
        </p:txBody>
      </p:sp>
      <p:sp>
        <p:nvSpPr>
          <p:cNvPr id="18" name="Rectangle 17"/>
          <p:cNvSpPr/>
          <p:nvPr/>
        </p:nvSpPr>
        <p:spPr>
          <a:xfrm>
            <a:off x="2294964" y="4724400"/>
            <a:ext cx="9619129" cy="13267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a-GE" sz="1600" dirty="0" smtClean="0"/>
              <a:t>სულ   67 კრედიტი (21 მოდული),   </a:t>
            </a:r>
            <a:r>
              <a:rPr lang="ka-GE" sz="1200" dirty="0" smtClean="0"/>
              <a:t>მათ შორის</a:t>
            </a:r>
            <a:r>
              <a:rPr lang="ka-GE" sz="1600" dirty="0" smtClean="0"/>
              <a:t> </a:t>
            </a:r>
          </a:p>
          <a:p>
            <a:pPr algn="ctr"/>
            <a:r>
              <a:rPr lang="ka-GE" sz="1600" dirty="0" smtClean="0"/>
              <a:t> 15 კრედიტი  (1 მოდული)    -    ქართული ენა  </a:t>
            </a:r>
            <a:r>
              <a:rPr lang="en-US" sz="1600" dirty="0" smtClean="0"/>
              <a:t>A</a:t>
            </a:r>
            <a:r>
              <a:rPr lang="ka-GE" sz="1600" dirty="0" smtClean="0"/>
              <a:t>2                             .    </a:t>
            </a:r>
          </a:p>
          <a:p>
            <a:pPr algn="ctr"/>
            <a:r>
              <a:rPr lang="ka-GE" sz="1600" dirty="0" smtClean="0"/>
              <a:t>16 კრედიტი   ( 6 მოდული)    -   ზოგადი მოდულები                                                            .   </a:t>
            </a:r>
          </a:p>
          <a:p>
            <a:pPr algn="ctr"/>
            <a:r>
              <a:rPr lang="ka-GE" sz="1600" dirty="0" smtClean="0"/>
              <a:t> 16 კრედიტი  (</a:t>
            </a:r>
            <a:r>
              <a:rPr lang="ka-GE" sz="1600" dirty="0"/>
              <a:t>8</a:t>
            </a:r>
            <a:r>
              <a:rPr lang="ka-GE" sz="1600" dirty="0" smtClean="0"/>
              <a:t> მოდული)   -  პროფესიული (სპეციალობის დარგობრივი) მოდული   .</a:t>
            </a:r>
          </a:p>
          <a:p>
            <a:r>
              <a:rPr lang="ka-GE" sz="1600" dirty="0" smtClean="0"/>
              <a:t>                                                          50 სასწავლო კვირა  </a:t>
            </a:r>
            <a:endParaRPr lang="en-US" sz="1600" dirty="0"/>
          </a:p>
        </p:txBody>
      </p:sp>
      <p:sp>
        <p:nvSpPr>
          <p:cNvPr id="19" name="Right Arrow 18"/>
          <p:cNvSpPr/>
          <p:nvPr/>
        </p:nvSpPr>
        <p:spPr>
          <a:xfrm>
            <a:off x="1936376" y="5100919"/>
            <a:ext cx="376517" cy="286870"/>
          </a:xfrm>
          <a:prstGeom prst="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1805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6113" y="267418"/>
            <a:ext cx="6435306" cy="914400"/>
          </a:xfr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ka-GE" sz="2800" dirty="0" smtClean="0"/>
              <a:t>პროფესიული პროგრამის პრაქტიკული კურსები  </a:t>
            </a:r>
            <a:endParaRPr lang="ru-RU" sz="2800" dirty="0"/>
          </a:p>
        </p:txBody>
      </p:sp>
      <p:pic>
        <p:nvPicPr>
          <p:cNvPr id="4" name="Picture 3" descr="101547915_560841764840918_1657734003320422400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31819"/>
            <a:ext cx="6538822" cy="54346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9095" y="1423359"/>
            <a:ext cx="4854669" cy="26371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9096" y="4060507"/>
            <a:ext cx="4854668" cy="2797494"/>
          </a:xfrm>
          <a:prstGeom prst="rect">
            <a:avLst/>
          </a:prstGeo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0415" y="1417638"/>
            <a:ext cx="6149303" cy="4796286"/>
          </a:xfr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US" sz="2000" dirty="0"/>
          </a:p>
          <a:p>
            <a:pPr lvl="0">
              <a:buFont typeface="Wingdings" pitchFamily="2" charset="2"/>
              <a:buChar char="Ø"/>
            </a:pPr>
            <a:r>
              <a:rPr lang="ka-GE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გაუწიოს დაზარალებულს პირველადი სამედიცინო დახმარება</a:t>
            </a:r>
            <a:r>
              <a:rPr lang="ka-GE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;</a:t>
            </a:r>
          </a:p>
          <a:p>
            <a:pPr lvl="0"/>
            <a:endParaRPr lang="en-US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lvl="0"/>
            <a:r>
              <a:rPr lang="ka-GE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გამოიყენოს ელექტრული ტექნოლოგიები, ელექტროობის წარმოების, გადაცემისა და განაწილების საშუალებები</a:t>
            </a:r>
            <a:r>
              <a:rPr lang="ka-GE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;</a:t>
            </a:r>
          </a:p>
          <a:p>
            <a:pPr lvl="0"/>
            <a:endParaRPr lang="en-US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lvl="0"/>
            <a:r>
              <a:rPr lang="ka-GE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ელექტრული ქსელის ჩანაცვლების სქემის გარჩევა და დახაზვა;</a:t>
            </a:r>
          </a:p>
          <a:p>
            <a:pPr lvl="0"/>
            <a:endParaRPr lang="en-US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lvl="0"/>
            <a:r>
              <a:rPr lang="ka-GE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დაამონტაჟოს  და შეამოწმოს განათება და ელექტრული წრედები საშინაო და მცირე საწარმოო გარემოში</a:t>
            </a:r>
            <a:r>
              <a:rPr lang="ka-GE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;</a:t>
            </a:r>
          </a:p>
          <a:p>
            <a:pPr lvl="0"/>
            <a:endParaRPr lang="en-US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lvl="0"/>
            <a:r>
              <a:rPr lang="ka-GE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მოიპოვოს და გამოიყენოს  საინჟინრო ინფორმაცია  საკომუნიკაციო ტექნოლოგიის (ICT) გამოყენებით</a:t>
            </a:r>
            <a:r>
              <a:rPr lang="ka-GE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;</a:t>
            </a:r>
          </a:p>
          <a:p>
            <a:pPr lvl="0"/>
            <a:endParaRPr lang="en-US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lvl="0"/>
            <a:r>
              <a:rPr lang="ka-GE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გამოთვალოს ფიგურათა მოცულობა, ფართობი და გამოიყენოს მონაცემთა გამოსახვის სტატისტიკური მეთოდები</a:t>
            </a:r>
            <a:r>
              <a:rPr lang="ka-GE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;</a:t>
            </a:r>
          </a:p>
          <a:p>
            <a:pPr lvl="0"/>
            <a:endParaRPr lang="en-US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lvl="0"/>
            <a:r>
              <a:rPr lang="ka-GE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წაიკითხოს  და დახაზოს საინჟინრო ნახაზები სხვადასხვა ტექნიკის, მათ შორის  კომპიუტერზე დაფუძნებული ხაზვის სისტემის (CAD) გამოყენებით</a:t>
            </a:r>
            <a:r>
              <a:rPr lang="ka-GE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;</a:t>
            </a:r>
          </a:p>
          <a:p>
            <a:pPr lvl="0"/>
            <a:endParaRPr lang="en-US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lvl="0"/>
            <a:r>
              <a:rPr lang="ka-GE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შექმნას და წარადგინოს  პროექტი.</a:t>
            </a:r>
            <a:endParaRPr lang="en-US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415" y="0"/>
            <a:ext cx="11191336" cy="1143000"/>
          </a:xfrm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soft" dir="t"/>
          </a:scene3d>
          <a:sp3d>
            <a:bevelT prst="relaxedInset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en-US" sz="32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</a:t>
            </a:r>
            <a:r>
              <a:rPr lang="ka-GE" sz="32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კურსდამთავრებულს შეეძლება:</a:t>
            </a:r>
            <a:endParaRPr lang="en-US" sz="32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720" y="1664899"/>
            <a:ext cx="5384215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64368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399" y="514352"/>
            <a:ext cx="10670875" cy="960765"/>
          </a:xfrm>
          <a:scene3d>
            <a:camera prst="orthographicFront"/>
            <a:lightRig rig="soft" dir="t"/>
          </a:scene3d>
          <a:sp3d>
            <a:bevelT prst="relaxedInset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soft" dir="t"/>
            </a:scene3d>
            <a:sp3d prstMaterial="softEdge">
              <a:bevelT w="0" h="0"/>
            </a:sp3d>
          </a:bodyPr>
          <a:lstStyle/>
          <a:p>
            <a:pPr algn="ctr"/>
            <a:r>
              <a:rPr lang="ka-GE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დასაქმების პესპექტივები</a:t>
            </a:r>
            <a:endParaRPr lang="ru-RU" sz="4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219199" y="1600079"/>
            <a:ext cx="6380671" cy="488830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l">
              <a:lnSpc>
                <a:spcPct val="150000"/>
              </a:lnSpc>
            </a:pPr>
            <a:r>
              <a:rPr lang="ka-GE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პროფესიული კვალიფიკაციის მფლობელს შეუძლია დასაქმდეს ნებისმიერ ორგანიზაციაში ელექტრულ დანადგარებისა და სხვა ელექტრულ აპარატურის მომსახურე პირად: </a:t>
            </a:r>
          </a:p>
          <a:p>
            <a:pPr algn="l">
              <a:lnSpc>
                <a:spcPct val="150000"/>
              </a:lnSpc>
              <a:buFont typeface="Wingdings" pitchFamily="2" charset="2"/>
              <a:buChar char="v"/>
            </a:pPr>
            <a:r>
              <a:rPr lang="ka-GE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ელექტრიკოსად; ელექტროტექნიკური სისტემების მემონტაჟედ; </a:t>
            </a:r>
          </a:p>
          <a:p>
            <a:pPr algn="l">
              <a:lnSpc>
                <a:spcPct val="150000"/>
              </a:lnSpc>
              <a:buFont typeface="Wingdings" pitchFamily="2" charset="2"/>
              <a:buChar char="v"/>
            </a:pPr>
            <a:r>
              <a:rPr lang="ka-GE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შენობის ელექტრიკოსად; </a:t>
            </a:r>
          </a:p>
          <a:p>
            <a:pPr algn="l">
              <a:lnSpc>
                <a:spcPct val="150000"/>
              </a:lnSpc>
              <a:buFont typeface="Wingdings" pitchFamily="2" charset="2"/>
              <a:buChar char="v"/>
            </a:pPr>
            <a:r>
              <a:rPr lang="ka-GE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მომმარაგებელ-ელექტრიკოსად; ელექტრო-მექანიკოსად; </a:t>
            </a:r>
          </a:p>
          <a:p>
            <a:pPr algn="l">
              <a:lnSpc>
                <a:spcPct val="150000"/>
              </a:lnSpc>
              <a:buFont typeface="Wingdings" pitchFamily="2" charset="2"/>
              <a:buChar char="v"/>
            </a:pPr>
            <a:r>
              <a:rPr lang="ka-GE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ელექტროგაყვანილობის და ფიტინგების მემონტაჟედ; </a:t>
            </a:r>
          </a:p>
          <a:p>
            <a:pPr algn="l">
              <a:lnSpc>
                <a:spcPct val="150000"/>
              </a:lnSpc>
              <a:buFont typeface="Wingdings" pitchFamily="2" charset="2"/>
              <a:buChar char="v"/>
            </a:pPr>
            <a:r>
              <a:rPr lang="ka-GE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განათების სისტემების მემონტაჟედ; ხანძარსაწინააღმდეგო სიგნალიზაციის მემონტაჟედ; </a:t>
            </a:r>
          </a:p>
          <a:p>
            <a:pPr algn="l">
              <a:lnSpc>
                <a:spcPct val="150000"/>
              </a:lnSpc>
              <a:buFont typeface="Wingdings" pitchFamily="2" charset="2"/>
              <a:buChar char="v"/>
            </a:pPr>
            <a:r>
              <a:rPr lang="ka-GE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დამცავი სიგნალიზაციის მემონტაჟედ; ქუჩების განათების და ელექტრული სასიგნალო მოწყობილობების მემონტაჟედ; </a:t>
            </a:r>
          </a:p>
          <a:p>
            <a:pPr algn="l">
              <a:lnSpc>
                <a:spcPct val="150000"/>
              </a:lnSpc>
              <a:buFont typeface="Wingdings" pitchFamily="2" charset="2"/>
              <a:buChar char="v"/>
            </a:pPr>
            <a:r>
              <a:rPr lang="ka-GE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ასაფრენ-დასაფრენი ბილიკების განათების მემონტაჟედ; მზის ენერგიის ელექტრული კოლექტორების მემონტაჟედ.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Content Placeholder 8" descr="thumbnail_technician-plumber-electrician-home-repair-maintenance-others-thumbnai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99871" y="1670408"/>
            <a:ext cx="3925019" cy="4747644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1694329" y="2734237"/>
            <a:ext cx="8570258" cy="2689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59977" y="3169864"/>
            <a:ext cx="11663082" cy="2585323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>
              <a:lnSpc>
                <a:spcPts val="1200"/>
              </a:lnSpc>
              <a:spcAft>
                <a:spcPts val="0"/>
              </a:spcAft>
              <a:tabLst>
                <a:tab pos="1710690" algn="l"/>
              </a:tabLst>
            </a:pPr>
            <a:endParaRPr lang="ka-GE" sz="2000" b="1" dirty="0" smtClean="0">
              <a:solidFill>
                <a:srgbClr val="00B050"/>
              </a:solidFill>
              <a:ea typeface="Times New Roman" panose="02020603050405020304" pitchFamily="18" charset="0"/>
              <a:cs typeface="Sylfaen" panose="010A0502050306030303" pitchFamily="18" charset="0"/>
            </a:endParaRPr>
          </a:p>
          <a:p>
            <a:pPr algn="ctr">
              <a:spcAft>
                <a:spcPts val="0"/>
              </a:spcAft>
              <a:tabLst>
                <a:tab pos="1710690" algn="l"/>
              </a:tabLst>
            </a:pPr>
            <a:r>
              <a:rPr lang="ka-GE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ea typeface="Times New Roman" panose="02020603050405020304" pitchFamily="18" charset="0"/>
                <a:cs typeface="Sylfaen" panose="010A0502050306030303" pitchFamily="18" charset="0"/>
              </a:rPr>
              <a:t>პროფესიულ პროგრამაზე სწავლის მსურველთა</a:t>
            </a:r>
          </a:p>
          <a:p>
            <a:pPr algn="ctr">
              <a:spcAft>
                <a:spcPts val="0"/>
              </a:spcAft>
              <a:tabLst>
                <a:tab pos="1710690" algn="l"/>
              </a:tabLst>
            </a:pPr>
            <a:endParaRPr lang="ka-GE" sz="2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ea typeface="Times New Roman" panose="02020603050405020304" pitchFamily="18" charset="0"/>
              <a:cs typeface="Sylfaen" panose="010A0502050306030303" pitchFamily="18" charset="0"/>
            </a:endParaRPr>
          </a:p>
          <a:p>
            <a:pPr algn="ctr">
              <a:spcAft>
                <a:spcPts val="0"/>
              </a:spcAft>
              <a:tabLst>
                <a:tab pos="1710690" algn="l"/>
              </a:tabLst>
            </a:pPr>
            <a:r>
              <a:rPr lang="ka-GE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Times New Roman" panose="02020603050405020304" pitchFamily="18" charset="0"/>
                <a:cs typeface="Sylfaen" panose="010A0502050306030303" pitchFamily="18" charset="0"/>
              </a:rPr>
              <a:t>რეგისტრაცია  მიმდინარეობს   2021  </a:t>
            </a:r>
            <a:r>
              <a:rPr lang="ka-GE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Times New Roman" panose="02020603050405020304" pitchFamily="18" charset="0"/>
                <a:cs typeface="Sylfaen" panose="010A0502050306030303" pitchFamily="18" charset="0"/>
              </a:rPr>
              <a:t>წლის</a:t>
            </a:r>
            <a:r>
              <a:rPr lang="ka-GE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ka-GE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12 ივლისიდან</a:t>
            </a:r>
            <a:r>
              <a:rPr lang="ka-GE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Times New Roman" panose="02020603050405020304" pitchFamily="18" charset="0"/>
                <a:cs typeface="Sylfaen" panose="010A0502050306030303" pitchFamily="18" charset="0"/>
              </a:rPr>
              <a:t> </a:t>
            </a:r>
            <a:r>
              <a:rPr lang="ka-GE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  20  აგვისტოს  </a:t>
            </a:r>
            <a:r>
              <a:rPr lang="ka-GE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Times New Roman" panose="02020603050405020304" pitchFamily="18" charset="0"/>
                <a:cs typeface="Sylfaen" panose="010A0502050306030303" pitchFamily="18" charset="0"/>
              </a:rPr>
              <a:t>ჩათვლით</a:t>
            </a:r>
            <a:r>
              <a:rPr lang="ka-GE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Times New Roman" panose="02020603050405020304" pitchFamily="18" charset="0"/>
                <a:cs typeface="Sylfaen" panose="010A0502050306030303" pitchFamily="18" charset="0"/>
              </a:rPr>
              <a:t>: </a:t>
            </a:r>
            <a:endParaRPr lang="ka-GE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Times New Roman" panose="02020603050405020304" pitchFamily="18" charset="0"/>
              <a:cs typeface="Sylfaen" panose="010A0502050306030303" pitchFamily="18" charset="0"/>
            </a:endParaRPr>
          </a:p>
          <a:p>
            <a:pPr>
              <a:spcAft>
                <a:spcPts val="0"/>
              </a:spcAft>
              <a:buFont typeface="Wingdings" pitchFamily="2" charset="2"/>
              <a:buChar char="v"/>
              <a:tabLst>
                <a:tab pos="1710690" algn="l"/>
              </a:tabLst>
            </a:pPr>
            <a:r>
              <a:rPr lang="ka-GE" b="1" dirty="0" smtClean="0">
                <a:solidFill>
                  <a:srgbClr val="FFFF00"/>
                </a:solidFill>
                <a:ea typeface="Times New Roman" panose="02020603050405020304" pitchFamily="18" charset="0"/>
                <a:cs typeface="Sylfaen" panose="010A0502050306030303" pitchFamily="18" charset="0"/>
              </a:rPr>
              <a:t>კონსულტაციის მიღება აკაკი </a:t>
            </a:r>
            <a:r>
              <a:rPr lang="ka-GE" b="1" dirty="0">
                <a:solidFill>
                  <a:srgbClr val="FFFF00"/>
                </a:solidFill>
                <a:ea typeface="Times New Roman" panose="02020603050405020304" pitchFamily="18" charset="0"/>
                <a:cs typeface="Sylfaen" panose="010A0502050306030303" pitchFamily="18" charset="0"/>
              </a:rPr>
              <a:t>წერეთლის სახელმწიფო უნივერსიტეტის I კორპუსი, ოთახი №1107; </a:t>
            </a:r>
            <a:r>
              <a:rPr lang="ka-GE" b="1" dirty="0" smtClean="0">
                <a:solidFill>
                  <a:srgbClr val="FFFF00"/>
                </a:solidFill>
                <a:ea typeface="Times New Roman" panose="02020603050405020304" pitchFamily="18" charset="0"/>
                <a:cs typeface="Sylfaen" panose="010A0502050306030303" pitchFamily="18" charset="0"/>
              </a:rPr>
              <a:t>ტელ:  577 131850;  577 131846</a:t>
            </a:r>
          </a:p>
          <a:p>
            <a:pPr>
              <a:spcAft>
                <a:spcPts val="0"/>
              </a:spcAft>
              <a:buFont typeface="Wingdings" pitchFamily="2" charset="2"/>
              <a:buChar char="v"/>
              <a:tabLst>
                <a:tab pos="1710690" algn="l"/>
              </a:tabLst>
            </a:pPr>
            <a:r>
              <a:rPr lang="ka-GE" b="1" dirty="0" smtClean="0">
                <a:solidFill>
                  <a:srgbClr val="FFFF00"/>
                </a:solidFill>
                <a:ea typeface="Times New Roman" panose="02020603050405020304" pitchFamily="18" charset="0"/>
                <a:cs typeface="Sylfaen" panose="010A0502050306030303" pitchFamily="18" charset="0"/>
              </a:rPr>
              <a:t>რესურსცენტრებში </a:t>
            </a:r>
          </a:p>
          <a:p>
            <a:pPr>
              <a:spcAft>
                <a:spcPts val="0"/>
              </a:spcAft>
              <a:buFont typeface="Wingdings" pitchFamily="2" charset="2"/>
              <a:buChar char="v"/>
              <a:tabLst>
                <a:tab pos="1710690" algn="l"/>
              </a:tabLst>
            </a:pPr>
            <a:r>
              <a:rPr lang="ka-GE" b="1" dirty="0" smtClean="0">
                <a:solidFill>
                  <a:srgbClr val="FFFF00"/>
                </a:solidFill>
                <a:ea typeface="Times New Roman" panose="02020603050405020304" pitchFamily="18" charset="0"/>
                <a:cs typeface="Sylfaen" panose="010A0502050306030303" pitchFamily="18" charset="0"/>
              </a:rPr>
              <a:t> </a:t>
            </a:r>
            <a:r>
              <a:rPr lang="ka-GE" b="1" dirty="0" smtClean="0">
                <a:solidFill>
                  <a:srgbClr val="FFFF00"/>
                </a:solidFill>
                <a:ea typeface="Times New Roman" panose="02020603050405020304" pitchFamily="18" charset="0"/>
                <a:cs typeface="Sylfaen" panose="010A0502050306030303" pitchFamily="18" charset="0"/>
              </a:rPr>
              <a:t>რეგისტრაცია ელექტრონული</a:t>
            </a:r>
            <a:r>
              <a:rPr lang="ka-GE" b="1" dirty="0" smtClean="0">
                <a:solidFill>
                  <a:srgbClr val="FFFF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a-GE" b="1" dirty="0">
                <a:solidFill>
                  <a:srgbClr val="FFFF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ka-GE" b="1" dirty="0">
                <a:solidFill>
                  <a:srgbClr val="FFFF00"/>
                </a:solidFill>
                <a:ea typeface="Times New Roman" panose="02020603050405020304" pitchFamily="18" charset="0"/>
                <a:cs typeface="Sylfaen" panose="010A0502050306030303" pitchFamily="18" charset="0"/>
              </a:rPr>
              <a:t>ონლაინ</a:t>
            </a:r>
            <a:r>
              <a:rPr lang="ka-GE" b="1" dirty="0">
                <a:solidFill>
                  <a:srgbClr val="FFFF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ka-GE" b="1" dirty="0">
                <a:solidFill>
                  <a:srgbClr val="FFFF00"/>
                </a:solidFill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www.vet.emis.ge</a:t>
            </a:r>
            <a:r>
              <a:rPr lang="ka-GE" b="1" dirty="0">
                <a:solidFill>
                  <a:srgbClr val="FFFF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lang="ka-GE" b="1" dirty="0">
                <a:solidFill>
                  <a:srgbClr val="FFFF00"/>
                </a:solidFill>
                <a:ea typeface="Times New Roman" panose="02020603050405020304" pitchFamily="18" charset="0"/>
                <a:cs typeface="Sylfaen" panose="010A0502050306030303" pitchFamily="18" charset="0"/>
              </a:rPr>
              <a:t>ვებგვერდის</a:t>
            </a:r>
            <a:r>
              <a:rPr lang="ka-GE" b="1" dirty="0">
                <a:solidFill>
                  <a:srgbClr val="FFFF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a-GE" b="1" dirty="0">
                <a:solidFill>
                  <a:srgbClr val="FFFF00"/>
                </a:solidFill>
                <a:ea typeface="Times New Roman" panose="02020603050405020304" pitchFamily="18" charset="0"/>
                <a:cs typeface="Sylfaen" panose="010A0502050306030303" pitchFamily="18" charset="0"/>
              </a:rPr>
              <a:t>მეშვეობით</a:t>
            </a:r>
            <a:r>
              <a:rPr lang="ka-GE" b="1" dirty="0">
                <a:solidFill>
                  <a:srgbClr val="FFFF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dirty="0">
              <a:solidFill>
                <a:srgbClr val="FFFF00"/>
              </a:solidFill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sz="2000" dirty="0"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70965" y="525276"/>
            <a:ext cx="10488705" cy="1569660"/>
          </a:xfrm>
          <a:prstGeom prst="rect">
            <a:avLst/>
          </a:prstGeom>
        </p:spPr>
        <p:style>
          <a:lnRef idx="0">
            <a:schemeClr val="accent1"/>
          </a:lnRef>
          <a:fillRef idx="1003">
            <a:schemeClr val="dk2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ka-GE" sz="2400" b="1" dirty="0" smtClean="0">
              <a:solidFill>
                <a:srgbClr val="FFC000"/>
              </a:solidFill>
              <a:ea typeface="Times New Roman" panose="02020603050405020304" pitchFamily="18" charset="0"/>
              <a:cs typeface="Sylfaen" panose="010A0502050306030303" pitchFamily="18" charset="0"/>
            </a:endParaRPr>
          </a:p>
          <a:p>
            <a:pPr algn="ctr">
              <a:spcAft>
                <a:spcPts val="0"/>
              </a:spcAft>
            </a:pPr>
            <a:r>
              <a:rPr lang="ka-GE" sz="2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ea typeface="Times New Roman" panose="02020603050405020304" pitchFamily="18" charset="0"/>
                <a:cs typeface="Sylfaen" panose="010A0502050306030303" pitchFamily="18" charset="0"/>
              </a:rPr>
              <a:t>პროგრამაზე  პროფესიული  სტუდენტისათვის  სწავლა  უფასოა </a:t>
            </a:r>
          </a:p>
          <a:p>
            <a:pPr algn="ctr">
              <a:spcAft>
                <a:spcPts val="0"/>
              </a:spcAft>
            </a:pPr>
            <a:r>
              <a:rPr lang="ka-GE" sz="2400" b="1" dirty="0" smtClean="0">
                <a:solidFill>
                  <a:srgbClr val="FFC000"/>
                </a:solidFill>
                <a:ea typeface="Times New Roman" panose="02020603050405020304" pitchFamily="18" charset="0"/>
                <a:cs typeface="Sylfaen" panose="010A0502050306030303" pitchFamily="18" charset="0"/>
              </a:rPr>
              <a:t> </a:t>
            </a:r>
            <a:r>
              <a:rPr lang="ka-GE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a typeface="Times New Roman" panose="02020603050405020304" pitchFamily="18" charset="0"/>
                <a:cs typeface="Sylfaen" panose="010A0502050306030303" pitchFamily="18" charset="0"/>
              </a:rPr>
              <a:t>სწავლას  სრულად  აფინანსებს  სახელმწიფო</a:t>
            </a:r>
            <a:endParaRPr lang="ka-GE" sz="2400" b="1" dirty="0" smtClean="0">
              <a:solidFill>
                <a:srgbClr val="FFC000"/>
              </a:solidFill>
              <a:ea typeface="Times New Roman" panose="02020603050405020304" pitchFamily="18" charset="0"/>
              <a:cs typeface="Sylfaen" panose="010A0502050306030303" pitchFamily="18" charset="0"/>
            </a:endParaRPr>
          </a:p>
          <a:p>
            <a:pPr algn="ctr">
              <a:spcAft>
                <a:spcPts val="0"/>
              </a:spcAft>
            </a:pPr>
            <a:endParaRPr lang="en-US" sz="2400" dirty="0">
              <a:solidFill>
                <a:srgbClr val="FFC000"/>
              </a:solidFill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184777" y="6355976"/>
            <a:ext cx="3523128" cy="215153"/>
          </a:xfrm>
          <a:prstGeom prst="rect">
            <a:avLst/>
          </a:prstGeom>
          <a:solidFill>
            <a:schemeClr val="tx2">
              <a:lumMod val="90000"/>
            </a:schemeClr>
          </a:solidFill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a-GE" sz="1100" dirty="0" smtClean="0">
                <a:solidFill>
                  <a:srgbClr val="C00000"/>
                </a:solidFill>
              </a:rPr>
              <a:t>აკაკი წერეთლის სახელმწიფო უნივერსიტეტი</a:t>
            </a:r>
            <a:endParaRPr lang="en-US" sz="11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447616"/>
      </p:ext>
    </p:extLst>
  </p:cSld>
  <p:clrMapOvr>
    <a:masterClrMapping/>
  </p:clrMapOvr>
  <p:transition advTm="5000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298</TotalTime>
  <Words>490</Words>
  <Application>Microsoft Office PowerPoint</Application>
  <PresentationFormat>Widescreen</PresentationFormat>
  <Paragraphs>136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1" baseType="lpstr">
      <vt:lpstr>Calibri</vt:lpstr>
      <vt:lpstr>Garamond</vt:lpstr>
      <vt:lpstr>Lucida Sans Unicode</vt:lpstr>
      <vt:lpstr>StoneSans</vt:lpstr>
      <vt:lpstr>Sylfaen</vt:lpstr>
      <vt:lpstr>Times New Roman</vt:lpstr>
      <vt:lpstr>Verdana</vt:lpstr>
      <vt:lpstr>Wingdings</vt:lpstr>
      <vt:lpstr>Wingdings 2</vt:lpstr>
      <vt:lpstr>Wingdings 3</vt:lpstr>
      <vt:lpstr>Concourse</vt:lpstr>
      <vt:lpstr>                მოდულური პროფესიული პროგრამა                      ელექტროობა</vt:lpstr>
      <vt:lpstr>PowerPoint Presentation</vt:lpstr>
      <vt:lpstr>მისანიჭებელი კვალიფიკაცია მესამე საფეხურის  პროფესიული კვალიფიკაცია ელექტროობაში</vt:lpstr>
      <vt:lpstr>პროგრამის  სტრუქტურა  და  მოდულები </vt:lpstr>
      <vt:lpstr>  </vt:lpstr>
      <vt:lpstr>პროფესიული პროგრამის პრაქტიკული კურსები  </vt:lpstr>
      <vt:lpstr>     კურსდამთავრებულს შეეძლება:</vt:lpstr>
      <vt:lpstr>დასაქმების პესპექტივები</vt:lpstr>
      <vt:lpstr>PowerPoint Presentation</vt:lpstr>
      <vt:lpstr>თეორიული მასალის სანახავად გადადით ლინკზე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ელექტროობა</dc:title>
  <dc:creator>Windows User</dc:creator>
  <cp:lastModifiedBy>admin</cp:lastModifiedBy>
  <cp:revision>58</cp:revision>
  <dcterms:created xsi:type="dcterms:W3CDTF">2020-05-07T18:21:59Z</dcterms:created>
  <dcterms:modified xsi:type="dcterms:W3CDTF">2021-07-15T13:47:13Z</dcterms:modified>
</cp:coreProperties>
</file>